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6" r:id="rId16"/>
    <p:sldId id="290" r:id="rId17"/>
    <p:sldId id="286" r:id="rId18"/>
    <p:sldId id="287" r:id="rId19"/>
    <p:sldId id="288" r:id="rId20"/>
    <p:sldId id="271" r:id="rId21"/>
    <p:sldId id="289" r:id="rId22"/>
    <p:sldId id="291" r:id="rId23"/>
    <p:sldId id="277" r:id="rId24"/>
    <p:sldId id="278" r:id="rId25"/>
    <p:sldId id="279" r:id="rId26"/>
    <p:sldId id="280" r:id="rId27"/>
    <p:sldId id="266" r:id="rId28"/>
    <p:sldId id="282" r:id="rId29"/>
    <p:sldId id="283" r:id="rId30"/>
    <p:sldId id="281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4" d="100"/>
          <a:sy n="94" d="100"/>
        </p:scale>
        <p:origin x="94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這邊是圖片合成  </a:t>
            </a:r>
            <a:r>
              <a:rPr lang="en-US" altLang="zh-TW" dirty="0"/>
              <a:t>75%</a:t>
            </a:r>
            <a:r>
              <a:rPr lang="zh-TW" altLang="en-US" dirty="0"/>
              <a:t>表示上方那張圖片占比</a:t>
            </a:r>
            <a:endParaRPr lang="en-US" altLang="zh-TW" dirty="0"/>
          </a:p>
          <a:p>
            <a:r>
              <a:rPr lang="zh-TW" altLang="en-US" dirty="0"/>
              <a:t>本研究運用這個方式合成圖片再進行</a:t>
            </a:r>
            <a:r>
              <a:rPr lang="en-US" altLang="zh-TW" dirty="0"/>
              <a:t>diffusion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r>
              <a:rPr lang="zh-TW" altLang="en-US" dirty="0"/>
              <a:t>訓練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這邊是數據集  包含正常 </a:t>
            </a:r>
            <a:r>
              <a:rPr lang="en-US" altLang="zh-TW" dirty="0"/>
              <a:t>,</a:t>
            </a:r>
            <a:r>
              <a:rPr lang="zh-TW" altLang="en-US" dirty="0"/>
              <a:t>一點枯萎 和完全枯萎</a:t>
            </a:r>
            <a:endParaRPr lang="en-US" altLang="zh-TW" dirty="0"/>
          </a:p>
          <a:p>
            <a:r>
              <a:rPr lang="zh-TW" altLang="en-US" dirty="0"/>
              <a:t>全部有</a:t>
            </a:r>
            <a:r>
              <a:rPr lang="en-US" altLang="zh-TW" dirty="0"/>
              <a:t>1895</a:t>
            </a:r>
            <a:r>
              <a:rPr lang="zh-TW" altLang="en-US" dirty="0"/>
              <a:t>張圖要訓練 </a:t>
            </a:r>
            <a:r>
              <a:rPr lang="en-US" altLang="zh-TW" dirty="0"/>
              <a:t>546</a:t>
            </a:r>
            <a:r>
              <a:rPr lang="zh-TW" altLang="en-US" dirty="0"/>
              <a:t>張圖要測試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利用</a:t>
            </a:r>
            <a:r>
              <a:rPr lang="en-US" altLang="zh-TW" dirty="0" err="1" smtClean="0"/>
              <a:t>Unet</a:t>
            </a:r>
            <a:r>
              <a:rPr lang="zh-TW" altLang="en-US" dirty="0" smtClean="0"/>
              <a:t>的技術 只偵測出綠色植物的部分 讓準確率大幅提升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174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30</a:t>
            </a:r>
            <a:r>
              <a:rPr lang="zh-TW" altLang="en-US" dirty="0"/>
              <a:t>張正常 </a:t>
            </a:r>
            <a:r>
              <a:rPr lang="en-US" altLang="zh-TW" dirty="0"/>
              <a:t>,</a:t>
            </a:r>
            <a:r>
              <a:rPr lang="zh-TW" altLang="en-US" dirty="0"/>
              <a:t>和</a:t>
            </a:r>
            <a:r>
              <a:rPr lang="en-US" altLang="zh-TW" dirty="0"/>
              <a:t>20</a:t>
            </a:r>
            <a:r>
              <a:rPr lang="zh-TW" altLang="en-US" dirty="0"/>
              <a:t>張完全枯萎 合成這些圖  最上面寫</a:t>
            </a:r>
            <a:r>
              <a:rPr lang="en-US" altLang="zh-TW" dirty="0"/>
              <a:t>0.7</a:t>
            </a:r>
            <a:r>
              <a:rPr lang="zh-TW" altLang="en-US" dirty="0"/>
              <a:t>表示</a:t>
            </a:r>
            <a:r>
              <a:rPr lang="en-US" altLang="zh-TW" dirty="0"/>
              <a:t>70%</a:t>
            </a:r>
            <a:r>
              <a:rPr lang="zh-TW" altLang="en-US" dirty="0"/>
              <a:t>正常與</a:t>
            </a:r>
            <a:r>
              <a:rPr lang="en-US" altLang="zh-TW" dirty="0"/>
              <a:t>30%</a:t>
            </a:r>
            <a:r>
              <a:rPr lang="zh-TW" altLang="en-US" dirty="0"/>
              <a:t>枯萎進行合成 </a:t>
            </a:r>
            <a:r>
              <a:rPr lang="en-US" altLang="zh-TW" dirty="0"/>
              <a:t>golden </a:t>
            </a:r>
            <a:r>
              <a:rPr lang="en-US" altLang="zh-TW" dirty="0" err="1"/>
              <a:t>pothos</a:t>
            </a:r>
            <a:r>
              <a:rPr lang="zh-TW" altLang="en-US" dirty="0"/>
              <a:t>共</a:t>
            </a:r>
            <a:r>
              <a:rPr lang="en-US" altLang="zh-TW" dirty="0"/>
              <a:t>90</a:t>
            </a:r>
            <a:r>
              <a:rPr lang="zh-TW" altLang="en-US" dirty="0"/>
              <a:t>張    </a:t>
            </a:r>
            <a:r>
              <a:rPr lang="en-US" altLang="zh-TW" dirty="0" err="1"/>
              <a:t>parlour</a:t>
            </a:r>
            <a:r>
              <a:rPr lang="en-US" altLang="zh-TW" dirty="0"/>
              <a:t> palm </a:t>
            </a:r>
            <a:r>
              <a:rPr lang="zh-TW" altLang="en-US" dirty="0"/>
              <a:t>共</a:t>
            </a:r>
            <a:r>
              <a:rPr lang="en-US" altLang="zh-TW" dirty="0"/>
              <a:t>60</a:t>
            </a:r>
            <a:r>
              <a:rPr lang="zh-TW" altLang="en-US" dirty="0"/>
              <a:t>張 </a:t>
            </a:r>
            <a:r>
              <a:rPr lang="en-US" altLang="zh-TW" dirty="0"/>
              <a:t>compacta </a:t>
            </a:r>
            <a:r>
              <a:rPr lang="zh-TW" altLang="en-US" dirty="0"/>
              <a:t>共</a:t>
            </a:r>
            <a:r>
              <a:rPr lang="en-US" altLang="zh-TW" dirty="0"/>
              <a:t>40</a:t>
            </a:r>
            <a:r>
              <a:rPr lang="zh-TW" altLang="en-US" dirty="0"/>
              <a:t>張</a:t>
            </a:r>
            <a:endParaRPr lang="en-US" altLang="zh-TW" dirty="0"/>
          </a:p>
          <a:p>
            <a:r>
              <a:rPr lang="zh-TW" altLang="en-US" dirty="0"/>
              <a:t>其他就照比例 最後共有</a:t>
            </a:r>
            <a:r>
              <a:rPr lang="en-US" altLang="zh-TW" dirty="0"/>
              <a:t>450,300,240</a:t>
            </a:r>
            <a:r>
              <a:rPr lang="zh-TW" altLang="en-US" dirty="0"/>
              <a:t>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1825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這邊介紹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 </a:t>
            </a:r>
            <a:r>
              <a:rPr lang="en-US" altLang="zh-TW" dirty="0"/>
              <a:t>hard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</a:p>
          <a:p>
            <a:r>
              <a:rPr lang="zh-TW" altLang="en-US" dirty="0"/>
              <a:t>因為有時候無法很明確知道這是什麼類別 例如上一頁提到 介於正常與枯萎 所以用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表示一個過渡狀態</a:t>
            </a:r>
            <a:endParaRPr lang="en-US" altLang="zh-TW" dirty="0"/>
          </a:p>
          <a:p>
            <a:r>
              <a:rPr lang="zh-TW" altLang="en-US" dirty="0"/>
              <a:t>可以看到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使用一個分布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891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數據增益的</a:t>
            </a:r>
            <a:r>
              <a:rPr lang="en-US" altLang="zh-TW" dirty="0"/>
              <a:t>ratio </a:t>
            </a:r>
            <a:r>
              <a:rPr lang="zh-TW" altLang="en-US" dirty="0"/>
              <a:t>與不同模型的準確度如表</a:t>
            </a:r>
            <a:endParaRPr lang="en-US" altLang="zh-TW" dirty="0"/>
          </a:p>
          <a:p>
            <a:r>
              <a:rPr lang="zh-TW" altLang="en-US" dirty="0"/>
              <a:t>可以看出增益越多準確度有更好</a:t>
            </a:r>
            <a:endParaRPr lang="en-US" altLang="zh-TW" dirty="0"/>
          </a:p>
          <a:p>
            <a:r>
              <a:rPr lang="en-US" altLang="zh-TW" dirty="0"/>
              <a:t>F1 score </a:t>
            </a:r>
            <a:r>
              <a:rPr lang="zh-TW" altLang="en-US" dirty="0"/>
              <a:t>越高表示模型在分類任務中的整體表現越好</a:t>
            </a:r>
            <a:r>
              <a:rPr lang="en-US" altLang="zh-TW" dirty="0"/>
              <a:t>,</a:t>
            </a:r>
            <a:r>
              <a:rPr lang="zh-TW" altLang="en-US" dirty="0"/>
              <a:t> 下表中</a:t>
            </a:r>
            <a:r>
              <a:rPr lang="en-US" altLang="zh-TW" dirty="0"/>
              <a:t>F1</a:t>
            </a:r>
            <a:r>
              <a:rPr lang="zh-TW" altLang="en-US" dirty="0"/>
              <a:t>越高表示</a:t>
            </a:r>
            <a:r>
              <a:rPr lang="en-US" altLang="zh-TW" dirty="0"/>
              <a:t>precision 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同時都很好</a:t>
            </a:r>
            <a:endParaRPr lang="en-US" altLang="zh-TW" dirty="0"/>
          </a:p>
          <a:p>
            <a:r>
              <a:rPr lang="zh-TW" altLang="en-US" dirty="0"/>
              <a:t>大概在</a:t>
            </a:r>
            <a:r>
              <a:rPr lang="en-US" altLang="zh-TW" dirty="0"/>
              <a:t>40%</a:t>
            </a:r>
            <a:r>
              <a:rPr lang="zh-TW" altLang="en-US" dirty="0"/>
              <a:t>達到最佳效果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左邊圖中中括弧的左邊表示正常 也就是</a:t>
            </a:r>
            <a:r>
              <a:rPr lang="en-US" altLang="zh-TW" dirty="0" smtClean="0"/>
              <a:t>0.51</a:t>
            </a:r>
            <a:r>
              <a:rPr lang="zh-TW" altLang="en-US" dirty="0" smtClean="0"/>
              <a:t>那邊  </a:t>
            </a:r>
            <a:r>
              <a:rPr lang="en-US" altLang="zh-TW" dirty="0" smtClean="0"/>
              <a:t>0.49</a:t>
            </a:r>
            <a:r>
              <a:rPr lang="zh-TW" altLang="en-US" dirty="0" smtClean="0"/>
              <a:t>表示一點點枯萎，看</a:t>
            </a:r>
            <a:r>
              <a:rPr lang="en-US" altLang="zh-TW" dirty="0" smtClean="0"/>
              <a:t>baseline</a:t>
            </a:r>
            <a:r>
              <a:rPr lang="zh-TW" altLang="en-US" dirty="0" smtClean="0"/>
              <a:t>那邊 分類起來 看起來差異並不大 但如果加入增益數據後，可以看出不再是</a:t>
            </a:r>
            <a:r>
              <a:rPr lang="en-US" altLang="zh-TW" dirty="0" smtClean="0"/>
              <a:t>0.5</a:t>
            </a:r>
            <a:r>
              <a:rPr lang="zh-TW" altLang="en-US" dirty="0" smtClean="0"/>
              <a:t>比上</a:t>
            </a:r>
            <a:r>
              <a:rPr lang="en-US" altLang="zh-TW" dirty="0" smtClean="0"/>
              <a:t>0.5</a:t>
            </a:r>
            <a:r>
              <a:rPr lang="zh-TW" altLang="en-US" dirty="0" smtClean="0"/>
              <a:t>左右的差距</a:t>
            </a:r>
            <a:endParaRPr lang="en-US" altLang="zh-TW" dirty="0" smtClean="0"/>
          </a:p>
          <a:p>
            <a:r>
              <a:rPr lang="zh-TW" altLang="en-US" dirty="0" smtClean="0"/>
              <a:t>可以看到上方有</a:t>
            </a:r>
            <a:r>
              <a:rPr lang="en-US" altLang="zh-TW" dirty="0" smtClean="0"/>
              <a:t>0.64</a:t>
            </a:r>
            <a:r>
              <a:rPr lang="zh-TW" altLang="en-US" dirty="0" smtClean="0"/>
              <a:t>及</a:t>
            </a:r>
            <a:r>
              <a:rPr lang="en-US" altLang="zh-TW" dirty="0" smtClean="0"/>
              <a:t>0.36</a:t>
            </a:r>
            <a:r>
              <a:rPr lang="zh-TW" altLang="en-US" dirty="0" smtClean="0"/>
              <a:t>這樣的比例，表示模型認為這張圖傾向正常 但有一點枯萎的程度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右圖也是一樣中括弧的左邊 </a:t>
            </a:r>
            <a:r>
              <a:rPr lang="en-US" altLang="zh-TW" dirty="0" smtClean="0"/>
              <a:t>0.5</a:t>
            </a:r>
            <a:r>
              <a:rPr lang="zh-TW" altLang="en-US" dirty="0" smtClean="0"/>
              <a:t>表示一點點枯萎  右邊為枯萎，右邊 圖中  若都用</a:t>
            </a:r>
            <a:r>
              <a:rPr lang="en-US" altLang="zh-TW" dirty="0" smtClean="0"/>
              <a:t>baseline</a:t>
            </a:r>
            <a:r>
              <a:rPr lang="zh-TW" altLang="en-US" smtClean="0"/>
              <a:t>訓練 都相差沒有太大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576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數據增益的</a:t>
            </a:r>
            <a:r>
              <a:rPr lang="en-US" altLang="zh-TW" dirty="0"/>
              <a:t>ratio </a:t>
            </a:r>
            <a:r>
              <a:rPr lang="zh-TW" altLang="en-US" dirty="0"/>
              <a:t>與不同模型的準確度如表</a:t>
            </a:r>
            <a:endParaRPr lang="en-US" altLang="zh-TW" dirty="0"/>
          </a:p>
          <a:p>
            <a:r>
              <a:rPr lang="zh-TW" altLang="en-US" dirty="0"/>
              <a:t>可以看出增益越多準確度有更好</a:t>
            </a:r>
            <a:endParaRPr lang="en-US" altLang="zh-TW" dirty="0"/>
          </a:p>
          <a:p>
            <a:r>
              <a:rPr lang="en-US" altLang="zh-TW" dirty="0"/>
              <a:t>F1 score </a:t>
            </a:r>
            <a:r>
              <a:rPr lang="zh-TW" altLang="en-US" dirty="0"/>
              <a:t>越高表示模型在分類任務中的整體表現越好</a:t>
            </a:r>
            <a:r>
              <a:rPr lang="en-US" altLang="zh-TW" dirty="0"/>
              <a:t>,</a:t>
            </a:r>
            <a:r>
              <a:rPr lang="zh-TW" altLang="en-US" dirty="0"/>
              <a:t> 下表中</a:t>
            </a:r>
            <a:r>
              <a:rPr lang="en-US" altLang="zh-TW" dirty="0"/>
              <a:t>F1</a:t>
            </a:r>
            <a:r>
              <a:rPr lang="zh-TW" altLang="en-US" dirty="0"/>
              <a:t>越高表示</a:t>
            </a:r>
            <a:r>
              <a:rPr lang="en-US" altLang="zh-TW" dirty="0"/>
              <a:t>precision 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同時都很好</a:t>
            </a:r>
            <a:endParaRPr lang="en-US" altLang="zh-TW" dirty="0"/>
          </a:p>
          <a:p>
            <a:r>
              <a:rPr lang="zh-TW" altLang="en-US" dirty="0"/>
              <a:t>大概在</a:t>
            </a:r>
            <a:r>
              <a:rPr lang="en-US" altLang="zh-TW" dirty="0"/>
              <a:t>40%</a:t>
            </a:r>
            <a:r>
              <a:rPr lang="zh-TW" altLang="en-US" dirty="0"/>
              <a:t>達到最佳效果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702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xmlns="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xmlns="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xmlns="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xmlns="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xmlns="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550230" y="5653669"/>
            <a:ext cx="1472103" cy="749955"/>
            <a:chOff x="1538066" y="2118732"/>
            <a:chExt cx="1472103" cy="749955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xmlns="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9169667" y="5653669"/>
            <a:ext cx="1472103" cy="749955"/>
            <a:chOff x="1538066" y="2118732"/>
            <a:chExt cx="1472103" cy="749955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2217373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9756" t="25854" r="27927" b="19837"/>
          <a:stretch/>
        </p:blipFill>
        <p:spPr>
          <a:xfrm>
            <a:off x="6523462" y="356840"/>
            <a:ext cx="4583152" cy="627365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63018" t="42764" r="10549" b="35447"/>
          <a:stretch/>
        </p:blipFill>
        <p:spPr>
          <a:xfrm>
            <a:off x="333316" y="1572186"/>
            <a:ext cx="5820937" cy="26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33656" t="25807" r="34595" b="45971"/>
          <a:stretch/>
        </p:blipFill>
        <p:spPr>
          <a:xfrm>
            <a:off x="3291707" y="1818639"/>
            <a:ext cx="5608586" cy="280429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417648" y="1369504"/>
            <a:ext cx="4245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Use U-net to remove background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04681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3110" t="47642" r="9451" b="37724"/>
          <a:stretch/>
        </p:blipFill>
        <p:spPr>
          <a:xfrm>
            <a:off x="1280901" y="1746280"/>
            <a:ext cx="959999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30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Hard label &amp; Soft label</a:t>
            </a:r>
            <a:endParaRPr 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Hard Label: Normal [0,1] Wilted [1,0]</a:t>
            </a:r>
          </a:p>
          <a:p>
            <a:r>
              <a:rPr lang="en-US" altLang="zh-TW" sz="2400" dirty="0"/>
              <a:t>       Use for classification	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2"/>
            </a:pPr>
            <a:r>
              <a:rPr lang="en-US" altLang="zh-TW" sz="2400" dirty="0"/>
              <a:t>Soft Label: [0.7,0.3], [0.1,0.9]</a:t>
            </a:r>
          </a:p>
          <a:p>
            <a:pPr marL="457200" indent="-4572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7416" t="55556" r="37584" b="25036"/>
          <a:stretch/>
        </p:blipFill>
        <p:spPr>
          <a:xfrm>
            <a:off x="6412392" y="544152"/>
            <a:ext cx="3957252" cy="2880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250089" y="1077544"/>
            <a:ext cx="1189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Hard Label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47296" t="36309" r="37704" b="44637"/>
          <a:stretch/>
        </p:blipFill>
        <p:spPr>
          <a:xfrm>
            <a:off x="6412392" y="3504350"/>
            <a:ext cx="4030893" cy="28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50089" y="4043458"/>
            <a:ext cx="1111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Soft Label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8427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133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395EFA7C-3BF0-4B46-833F-DE2E304E7A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0" b="55746"/>
          <a:stretch/>
        </p:blipFill>
        <p:spPr>
          <a:xfrm>
            <a:off x="2586836" y="1262210"/>
            <a:ext cx="7163800" cy="154926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5A76194A-0908-4326-88C8-15A0679924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25"/>
          <a:stretch/>
        </p:blipFill>
        <p:spPr>
          <a:xfrm>
            <a:off x="2586836" y="3231425"/>
            <a:ext cx="7163800" cy="163020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xmlns="" id="{42146F17-A4BD-4B3F-A292-69366A3A6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51" y="4958533"/>
            <a:ext cx="2495898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EADC32D1-F7AB-4B37-8EEB-B3B23E10A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" b="57037"/>
          <a:stretch/>
        </p:blipFill>
        <p:spPr>
          <a:xfrm>
            <a:off x="1374152" y="1262210"/>
            <a:ext cx="9443697" cy="432816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2927168" y="1653985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Normal</a:t>
            </a:r>
            <a:endParaRPr lang="zh-TW" altLang="en-US" sz="20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380092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771252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8535488" y="1680879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22507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xmlns="" id="{42146F17-A4BD-4B3F-A292-69366A3A6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51" y="4958533"/>
            <a:ext cx="2495898" cy="60015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EADC32D1-F7AB-4B37-8EEB-B3B23E10A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051" y="721360"/>
            <a:ext cx="6207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948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xmlns="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xmlns="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xmlns="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xmlns="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xmlns="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3016</TotalTime>
  <Words>1227</Words>
  <Application>Microsoft Office PowerPoint</Application>
  <PresentationFormat>寬螢幕</PresentationFormat>
  <Paragraphs>224</Paragraphs>
  <Slides>30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7" baseType="lpstr"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Prepare data</vt:lpstr>
      <vt:lpstr>Prepare data</vt:lpstr>
      <vt:lpstr>Prepare data</vt:lpstr>
      <vt:lpstr>Hard label &amp; Soft label</vt:lpstr>
      <vt:lpstr>CONTENTS</vt:lpstr>
      <vt:lpstr>Result</vt:lpstr>
      <vt:lpstr>Result</vt:lpstr>
      <vt:lpstr>Result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188</cp:revision>
  <dcterms:created xsi:type="dcterms:W3CDTF">2023-03-04T07:12:03Z</dcterms:created>
  <dcterms:modified xsi:type="dcterms:W3CDTF">2025-10-18T12:30:27Z</dcterms:modified>
</cp:coreProperties>
</file>